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0A7E7-78FC-48A0-9F26-EF0BB3C01BAF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823F-087D-4901-8BB3-06E8F8FC4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6823F-087D-4901-8BB3-06E8F8FC49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AA0D4-BD62-4448-B43A-7069DBC45E7B}" type="datetimeFigureOut">
              <a:rPr lang="ru-RU" smtClean="0"/>
              <a:pPr/>
              <a:t>19.08.2016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6F3E6-DA46-413E-BFCD-DAA80CC106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Эмблема ДД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857232"/>
            <a:ext cx="5643602" cy="4636427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52" y="571480"/>
            <a:ext cx="9715536" cy="1285884"/>
          </a:xfrm>
        </p:spPr>
        <p:txBody>
          <a:bodyPr/>
          <a:lstStyle/>
          <a:p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ДОМ ДЕТСКОГО ТВОРЧЕСТВА – ДОМ ПИОНЕРОВ</a:t>
            </a:r>
            <a:endParaRPr lang="ru-RU" sz="2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-285784" y="5286388"/>
            <a:ext cx="9715536" cy="12858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7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Times New Roman" pitchFamily="18" charset="0"/>
              </a:rPr>
              <a:t>60 ЛЕТ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Times New Roman" pitchFamily="18" charset="0"/>
              </a:rPr>
              <a:t>ДЕТСТВО</a:t>
            </a:r>
            <a:r>
              <a:rPr kumimoji="0" lang="ru-RU" sz="3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Times New Roman" pitchFamily="18" charset="0"/>
              </a:rPr>
              <a:t> ДЕЛАЕМ СЧАСТЛИВЫМ!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ok Antiqua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28868"/>
            <a:ext cx="9144000" cy="18573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высокий уровень мастерства,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творческий подход к делу,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верность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профессии</a:t>
            </a:r>
          </a:p>
          <a:p>
            <a:pPr algn="ctr">
              <a:buNone/>
            </a:pP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всегда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отличали лучших педагогов </a:t>
            </a:r>
            <a:r>
              <a:rPr lang="ru-RU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Дома пионеров - Дома </a:t>
            </a:r>
            <a:r>
              <a:rPr lang="ru-RU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детского творчества</a:t>
            </a:r>
          </a:p>
          <a:p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Зоя\Рабочий стол\ДДТ 60 кружки\img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928926" cy="2227736"/>
          </a:xfrm>
          <a:prstGeom prst="rect">
            <a:avLst/>
          </a:prstGeom>
          <a:noFill/>
        </p:spPr>
      </p:pic>
      <p:pic>
        <p:nvPicPr>
          <p:cNvPr id="2051" name="Picture 3" descr="C:\Documents and Settings\Зоя\Рабочий стол\ДДТ 60 кружки\ддт 60 1.jpg"/>
          <p:cNvPicPr>
            <a:picLocks noChangeAspect="1" noChangeArrowheads="1"/>
          </p:cNvPicPr>
          <p:nvPr/>
        </p:nvPicPr>
        <p:blipFill>
          <a:blip r:embed="rId3" cstate="print"/>
          <a:srcRect l="2757" t="1336" r="19117" b="61270"/>
          <a:stretch>
            <a:fillRect/>
          </a:stretch>
        </p:blipFill>
        <p:spPr bwMode="auto">
          <a:xfrm>
            <a:off x="2925135" y="0"/>
            <a:ext cx="3361377" cy="2214554"/>
          </a:xfrm>
          <a:prstGeom prst="rect">
            <a:avLst/>
          </a:prstGeom>
          <a:noFill/>
        </p:spPr>
      </p:pic>
      <p:pic>
        <p:nvPicPr>
          <p:cNvPr id="2052" name="Picture 4" descr="C:\Documents and Settings\Зоя\Рабочий стол\ДДТ 60 кружки\ДДТ 60 кружки 002.jpg"/>
          <p:cNvPicPr>
            <a:picLocks noChangeAspect="1" noChangeArrowheads="1"/>
          </p:cNvPicPr>
          <p:nvPr/>
        </p:nvPicPr>
        <p:blipFill>
          <a:blip r:embed="rId4" cstate="print"/>
          <a:srcRect l="19231" t="21423" r="26923" b="18034"/>
          <a:stretch>
            <a:fillRect/>
          </a:stretch>
        </p:blipFill>
        <p:spPr bwMode="auto">
          <a:xfrm rot="5400000">
            <a:off x="3283367" y="1788674"/>
            <a:ext cx="2077199" cy="3214712"/>
          </a:xfrm>
          <a:prstGeom prst="rect">
            <a:avLst/>
          </a:prstGeom>
          <a:noFill/>
        </p:spPr>
      </p:pic>
      <p:pic>
        <p:nvPicPr>
          <p:cNvPr id="2053" name="Picture 5" descr="C:\Documents and Settings\Зоя\Рабочий стол\ДДТ 60 кружки\ДДТ 60 кружки 003.jpg"/>
          <p:cNvPicPr>
            <a:picLocks noChangeAspect="1" noChangeArrowheads="1"/>
          </p:cNvPicPr>
          <p:nvPr/>
        </p:nvPicPr>
        <p:blipFill>
          <a:blip r:embed="rId5" cstate="print"/>
          <a:srcRect l="14611" t="15197" r="19117" b="51921"/>
          <a:stretch>
            <a:fillRect/>
          </a:stretch>
        </p:blipFill>
        <p:spPr bwMode="auto">
          <a:xfrm>
            <a:off x="5901260" y="4643447"/>
            <a:ext cx="3242740" cy="2214554"/>
          </a:xfrm>
          <a:prstGeom prst="rect">
            <a:avLst/>
          </a:prstGeom>
          <a:noFill/>
        </p:spPr>
      </p:pic>
      <p:pic>
        <p:nvPicPr>
          <p:cNvPr id="2054" name="Picture 6" descr="C:\Documents and Settings\Зоя\Рабочий стол\ДДТ 60 кружки\ДДТ 60 кружки 010.jpg"/>
          <p:cNvPicPr>
            <a:picLocks noChangeAspect="1" noChangeArrowheads="1"/>
          </p:cNvPicPr>
          <p:nvPr/>
        </p:nvPicPr>
        <p:blipFill>
          <a:blip r:embed="rId6" cstate="print"/>
          <a:srcRect l="8272" t="2003" r="10845" b="55260"/>
          <a:stretch>
            <a:fillRect/>
          </a:stretch>
        </p:blipFill>
        <p:spPr bwMode="auto">
          <a:xfrm>
            <a:off x="6072198" y="0"/>
            <a:ext cx="3045012" cy="2214554"/>
          </a:xfrm>
          <a:prstGeom prst="rect">
            <a:avLst/>
          </a:prstGeom>
          <a:noFill/>
        </p:spPr>
      </p:pic>
      <p:pic>
        <p:nvPicPr>
          <p:cNvPr id="2055" name="Picture 7" descr="C:\Documents and Settings\Зоя\Рабочий стол\ДДТ 60 кружки\ДДТ 60 кружки 001.jpg"/>
          <p:cNvPicPr>
            <a:picLocks noChangeAspect="1" noChangeArrowheads="1"/>
          </p:cNvPicPr>
          <p:nvPr/>
        </p:nvPicPr>
        <p:blipFill>
          <a:blip r:embed="rId7" cstate="print"/>
          <a:srcRect l="18811" t="17539" r="25122" b="31711"/>
          <a:stretch>
            <a:fillRect/>
          </a:stretch>
        </p:blipFill>
        <p:spPr bwMode="auto">
          <a:xfrm rot="5400000">
            <a:off x="274937" y="4346888"/>
            <a:ext cx="2236173" cy="2786051"/>
          </a:xfrm>
          <a:prstGeom prst="rect">
            <a:avLst/>
          </a:prstGeom>
          <a:noFill/>
        </p:spPr>
      </p:pic>
      <p:pic>
        <p:nvPicPr>
          <p:cNvPr id="2056" name="Picture 8" descr="C:\Documents and Settings\Зоя\Рабочий стол\ДДТ 60 кружки\ДДТ 60 кружки 011.jpg"/>
          <p:cNvPicPr>
            <a:picLocks noChangeAspect="1" noChangeArrowheads="1"/>
          </p:cNvPicPr>
          <p:nvPr/>
        </p:nvPicPr>
        <p:blipFill>
          <a:blip r:embed="rId8" cstate="print"/>
          <a:srcRect l="7353" t="3925" r="13603" b="59348"/>
          <a:stretch>
            <a:fillRect/>
          </a:stretch>
        </p:blipFill>
        <p:spPr bwMode="auto">
          <a:xfrm>
            <a:off x="2571736" y="4623509"/>
            <a:ext cx="3493913" cy="2234491"/>
          </a:xfrm>
          <a:prstGeom prst="rect">
            <a:avLst/>
          </a:prstGeom>
          <a:noFill/>
        </p:spPr>
      </p:pic>
      <p:pic>
        <p:nvPicPr>
          <p:cNvPr id="3074" name="Picture 2" descr="C:\Documents and Settings\Зоя\Рабочий стол\ДДТ 60 кружки\Копия ддт 60.jpg"/>
          <p:cNvPicPr>
            <a:picLocks noChangeAspect="1" noChangeArrowheads="1"/>
          </p:cNvPicPr>
          <p:nvPr/>
        </p:nvPicPr>
        <p:blipFill>
          <a:blip r:embed="rId9" cstate="print"/>
          <a:srcRect l="17279" t="21368" r="2757" b="45911"/>
          <a:stretch>
            <a:fillRect/>
          </a:stretch>
        </p:blipFill>
        <p:spPr bwMode="auto">
          <a:xfrm>
            <a:off x="5572132" y="2357430"/>
            <a:ext cx="3571868" cy="2011742"/>
          </a:xfrm>
          <a:prstGeom prst="rect">
            <a:avLst/>
          </a:prstGeom>
          <a:noFill/>
        </p:spPr>
      </p:pic>
      <p:pic>
        <p:nvPicPr>
          <p:cNvPr id="3075" name="Picture 3" descr="C:\Documents and Settings\Зоя\Рабочий стол\ДДТ 60 кружки\ддт 60 3.jpg"/>
          <p:cNvPicPr>
            <a:picLocks noChangeAspect="1" noChangeArrowheads="1"/>
          </p:cNvPicPr>
          <p:nvPr/>
        </p:nvPicPr>
        <p:blipFill>
          <a:blip r:embed="rId10" cstate="print"/>
          <a:srcRect l="1654" t="44072" r="19302" b="13192"/>
          <a:stretch>
            <a:fillRect/>
          </a:stretch>
        </p:blipFill>
        <p:spPr bwMode="auto">
          <a:xfrm>
            <a:off x="0" y="2428868"/>
            <a:ext cx="2687855" cy="2000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1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6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5100663"/>
            <a:ext cx="7000924" cy="17573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Профессиональная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компетентность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современного </a:t>
            </a:r>
            <a:r>
              <a:rPr lang="ru-RU" sz="2000" b="1" dirty="0">
                <a:solidFill>
                  <a:srgbClr val="FF0000"/>
                </a:solidFill>
                <a:cs typeface="Times New Roman" pitchFamily="18" charset="0"/>
              </a:rPr>
              <a:t>педагога дополнительного образования </a:t>
            </a: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–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это синтез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cs typeface="Times New Roman" pitchFamily="18" charset="0"/>
              </a:rPr>
              <a:t> ПРОФЕССИОНАЛИЗМА, ТВОРЧЕСТВА И ВДОХНОВЕНИЯ.</a:t>
            </a:r>
          </a:p>
          <a:p>
            <a:endParaRPr lang="ru-RU" sz="2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26" name="Picture 2" descr="C:\Documents and Settings\Зоя\Рабочий стол\ДДТ 60 кружки\ДДТ 60 кружки 014.jpg"/>
          <p:cNvPicPr>
            <a:picLocks noChangeAspect="1" noChangeArrowheads="1"/>
          </p:cNvPicPr>
          <p:nvPr/>
        </p:nvPicPr>
        <p:blipFill>
          <a:blip r:embed="rId2" cstate="print"/>
          <a:srcRect l="3676" t="2671" r="5330" b="47247"/>
          <a:stretch>
            <a:fillRect/>
          </a:stretch>
        </p:blipFill>
        <p:spPr bwMode="auto">
          <a:xfrm>
            <a:off x="6197927" y="2375314"/>
            <a:ext cx="3017543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Зоя\Рабочий стол\ДДТ 60 кружки\DSC01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1287" y="-24"/>
            <a:ext cx="2952349" cy="2214554"/>
          </a:xfrm>
          <a:prstGeom prst="rect">
            <a:avLst/>
          </a:prstGeom>
          <a:noFill/>
        </p:spPr>
      </p:pic>
      <p:pic>
        <p:nvPicPr>
          <p:cNvPr id="1028" name="Picture 4" descr="C:\Documents and Settings\Зоя\Рабочий стол\ДДТ 60 кружки\DSC01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2375313"/>
            <a:ext cx="3428991" cy="2287110"/>
          </a:xfrm>
          <a:prstGeom prst="rect">
            <a:avLst/>
          </a:prstGeom>
          <a:noFill/>
        </p:spPr>
      </p:pic>
      <p:pic>
        <p:nvPicPr>
          <p:cNvPr id="1029" name="Picture 5" descr="C:\Documents and Settings\Зоя\Рабочий стол\ДДТ 60 кружки\IMG_06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9728" y="2375313"/>
            <a:ext cx="2662470" cy="2286016"/>
          </a:xfrm>
          <a:prstGeom prst="rect">
            <a:avLst/>
          </a:prstGeom>
          <a:noFill/>
        </p:spPr>
      </p:pic>
      <p:pic>
        <p:nvPicPr>
          <p:cNvPr id="1030" name="Picture 6" descr="C:\Documents and Settings\Зоя\Рабочий стол\ДДТ 60 кружки\IMG_00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4205"/>
            <a:ext cx="2643174" cy="1982381"/>
          </a:xfrm>
          <a:prstGeom prst="rect">
            <a:avLst/>
          </a:prstGeom>
          <a:noFill/>
        </p:spPr>
      </p:pic>
      <p:pic>
        <p:nvPicPr>
          <p:cNvPr id="1032" name="Picture 8" descr="C:\Documents and Settings\Зоя\Рабочий стол\ДДТ 60 кружки\совр пед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9583" y="-24"/>
            <a:ext cx="3331385" cy="2220056"/>
          </a:xfrm>
          <a:prstGeom prst="rect">
            <a:avLst/>
          </a:prstGeom>
          <a:noFill/>
        </p:spPr>
      </p:pic>
      <p:pic>
        <p:nvPicPr>
          <p:cNvPr id="1033" name="Picture 9" descr="C:\Documents and Settings\Зоя\Рабочий стол\ДДТ 60 кружки\Изображение 057.jpg"/>
          <p:cNvPicPr>
            <a:picLocks noChangeAspect="1" noChangeArrowheads="1"/>
          </p:cNvPicPr>
          <p:nvPr/>
        </p:nvPicPr>
        <p:blipFill>
          <a:blip r:embed="rId8" cstate="print"/>
          <a:srcRect l="3224"/>
          <a:stretch>
            <a:fillRect/>
          </a:stretch>
        </p:blipFill>
        <p:spPr bwMode="auto">
          <a:xfrm>
            <a:off x="6286512" y="-24"/>
            <a:ext cx="2857520" cy="22149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8573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ПРОГРАММА «ШКОЛА ПЕДАГОГИЧЕСКОГО УСПЕХА» </a:t>
            </a:r>
            <a:b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МБУДО ДДТ г.Донецка </a:t>
            </a:r>
            <a:b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cs typeface="Times New Roman" pitchFamily="18" charset="0"/>
              </a:rPr>
              <a:t>(авторы Кравцова С.Н., </a:t>
            </a:r>
            <a:r>
              <a:rPr lang="ru-RU" sz="2800" b="1" i="1" dirty="0" err="1" smtClean="0">
                <a:solidFill>
                  <a:srgbClr val="0070C0"/>
                </a:solidFill>
                <a:cs typeface="Times New Roman" pitchFamily="18" charset="0"/>
              </a:rPr>
              <a:t>Интер</a:t>
            </a:r>
            <a:r>
              <a:rPr lang="ru-RU" sz="2800" b="1" i="1" dirty="0" smtClean="0">
                <a:solidFill>
                  <a:srgbClr val="0070C0"/>
                </a:solidFill>
                <a:cs typeface="Times New Roman" pitchFamily="18" charset="0"/>
              </a:rPr>
              <a:t> О.В.) </a:t>
            </a:r>
            <a:r>
              <a:rPr lang="ru-RU" sz="2800" b="1" dirty="0" smtClean="0">
                <a:cs typeface="Times New Roman" pitchFamily="18" charset="0"/>
              </a:rPr>
              <a:t/>
            </a:r>
            <a:br>
              <a:rPr lang="ru-RU" sz="2800" b="1" dirty="0" smtClean="0">
                <a:cs typeface="Times New Roman" pitchFamily="18" charset="0"/>
              </a:rPr>
            </a:b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18117"/>
            <a:ext cx="8229600" cy="2125659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400" b="1" dirty="0">
                <a:latin typeface="+mj-lt"/>
                <a:cs typeface="Times New Roman" pitchFamily="18" charset="0"/>
              </a:rPr>
              <a:t>определяет направления и условия 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профессионального совершенствования педагогов</a:t>
            </a:r>
            <a:endParaRPr lang="ru-RU" sz="2400" b="1" dirty="0">
              <a:latin typeface="+mj-lt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F:\RMtloHKs8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724504"/>
            <a:ext cx="5357850" cy="38476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18" y="-24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ПРОГРАММА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ШКОЛА ПЕДАГОГИЧЕСКОГО УСПЕХА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1142984"/>
            <a:ext cx="6072230" cy="10001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условиях реализации инновационного проекта </a:t>
            </a:r>
          </a:p>
          <a:p>
            <a:pPr algn="ctr"/>
            <a:r>
              <a:rPr lang="ru-RU" b="1" dirty="0" smtClean="0"/>
              <a:t>по развитию </a:t>
            </a:r>
          </a:p>
          <a:p>
            <a:pPr algn="ctr"/>
            <a:r>
              <a:rPr lang="ru-RU" b="1" dirty="0" smtClean="0"/>
              <a:t>информационно-образовательной среды </a:t>
            </a:r>
          </a:p>
          <a:p>
            <a:pPr algn="ctr"/>
            <a:r>
              <a:rPr lang="ru-RU" b="1" dirty="0" smtClean="0"/>
              <a:t>МБУДО ДДТ г.Донецка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76" y="2285992"/>
            <a:ext cx="3286116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Повышение осведомленности педагогов в области психологии, педагогики, ИКТ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2285992"/>
            <a:ext cx="3000396" cy="10715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информационной компетентности педагогов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14942" y="3500438"/>
            <a:ext cx="3143240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аналитических, прогностических, проективных, рефлексивных компетенций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14546" y="4786322"/>
            <a:ext cx="2428892" cy="10715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Совершенствование коммуникативных компетенций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42976" y="3571876"/>
            <a:ext cx="3000396" cy="10715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Развитие индивидуальной </a:t>
            </a:r>
            <a:r>
              <a:rPr lang="ru-RU" dirty="0" err="1" smtClean="0"/>
              <a:t>профкомпетентности</a:t>
            </a:r>
            <a:r>
              <a:rPr lang="ru-RU" dirty="0" smtClean="0"/>
              <a:t> педагогов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786322"/>
            <a:ext cx="3143272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Мотивация к дальнейшему профессиональному самосовершенствованию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642910" y="1571612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572396" y="1643050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036083" y="2821777"/>
            <a:ext cx="142876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4857752" y="2714620"/>
            <a:ext cx="135732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3071802" y="3429000"/>
            <a:ext cx="264320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3607587" y="3393281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10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85725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70C0"/>
                </a:solidFill>
                <a:cs typeface="Times New Roman" pitchFamily="18" charset="0"/>
              </a:rPr>
              <a:t>Результативность программы </a:t>
            </a:r>
            <a:br>
              <a:rPr lang="ru-RU" sz="3000" b="1" dirty="0" smtClean="0">
                <a:solidFill>
                  <a:srgbClr val="0070C0"/>
                </a:solidFill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70C0"/>
                </a:solidFill>
                <a:cs typeface="Times New Roman" pitchFamily="18" charset="0"/>
              </a:rPr>
              <a:t>«Школа педагогического успеха» 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</a:br>
            <a:endParaRPr lang="ru-RU" sz="28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29332"/>
            <a:ext cx="9144000" cy="828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cs typeface="Times New Roman" pitchFamily="18" charset="0"/>
              </a:rPr>
              <a:t>сайт </a:t>
            </a:r>
            <a:r>
              <a:rPr lang="en-US" sz="2000" b="1" dirty="0">
                <a:cs typeface="Times New Roman" pitchFamily="18" charset="0"/>
              </a:rPr>
              <a:t>donddt.ru </a:t>
            </a:r>
            <a:r>
              <a:rPr lang="ru-RU" sz="2000" b="1" dirty="0">
                <a:cs typeface="Times New Roman" pitchFamily="18" charset="0"/>
              </a:rPr>
              <a:t>активно используется в качестве </a:t>
            </a:r>
            <a:endParaRPr lang="ru-RU" sz="2000" b="1" dirty="0" smtClean="0"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cs typeface="Times New Roman" pitchFamily="18" charset="0"/>
              </a:rPr>
              <a:t>информационной </a:t>
            </a:r>
            <a:r>
              <a:rPr lang="ru-RU" sz="2000" b="1" dirty="0">
                <a:cs typeface="Times New Roman" pitchFamily="18" charset="0"/>
              </a:rPr>
              <a:t>и методической  </a:t>
            </a:r>
            <a:r>
              <a:rPr lang="ru-RU" sz="2000" b="1" dirty="0" smtClean="0">
                <a:cs typeface="Times New Roman" pitchFamily="18" charset="0"/>
              </a:rPr>
              <a:t>площадки</a:t>
            </a:r>
            <a:endParaRPr lang="ru-RU" sz="2000" b="1" dirty="0">
              <a:cs typeface="Times New Roman" pitchFamily="18" charset="0"/>
            </a:endParaRPr>
          </a:p>
          <a:p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35" t="8310" r="4255" b="10664"/>
          <a:stretch>
            <a:fillRect/>
          </a:stretch>
        </p:blipFill>
        <p:spPr bwMode="auto">
          <a:xfrm>
            <a:off x="142844" y="1471629"/>
            <a:ext cx="8850921" cy="431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5786454"/>
            <a:ext cx="9144000" cy="8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20638" algn="ctr">
              <a:spcBef>
                <a:spcPct val="20000"/>
              </a:spcBef>
            </a:pPr>
            <a:r>
              <a:rPr lang="ru-RU" sz="2000" b="1" dirty="0" smtClean="0">
                <a:cs typeface="Times New Roman" pitchFamily="18" charset="0"/>
              </a:rPr>
              <a:t>увеличилось количество участников дистанционных конкурсов </a:t>
            </a:r>
          </a:p>
          <a:p>
            <a:pPr marL="342900" lvl="0" indent="20638" algn="ctr">
              <a:spcBef>
                <a:spcPct val="20000"/>
              </a:spcBef>
            </a:pPr>
            <a:r>
              <a:rPr lang="ru-RU" sz="2000" b="1" dirty="0" smtClean="0">
                <a:cs typeface="Times New Roman" pitchFamily="18" charset="0"/>
              </a:rPr>
              <a:t>среди обучающихся и педагогов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 contrast="30000"/>
          </a:blip>
          <a:srcRect l="3704" b="6173"/>
          <a:stretch>
            <a:fillRect/>
          </a:stretch>
        </p:blipFill>
        <p:spPr bwMode="auto">
          <a:xfrm>
            <a:off x="1357290" y="1285860"/>
            <a:ext cx="6072230" cy="44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0" y="5786430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 течение 2-х лет в дистанционном конкурсном проекте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МБУДО ДДТ г.Донецка «Мастера планеты детства»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приняли участие более 250 воспитанников детских садов.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0" name="Picture 4" descr="F:\1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071546"/>
            <a:ext cx="6143668" cy="4609884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0" y="5886457"/>
            <a:ext cx="9144000" cy="971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13 педагогов создали личные страницы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на  образовательных интернет порталах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t="3116"/>
          <a:stretch>
            <a:fillRect/>
          </a:stretch>
        </p:blipFill>
        <p:spPr bwMode="auto">
          <a:xfrm>
            <a:off x="3900584" y="1785926"/>
            <a:ext cx="5243416" cy="28575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4671" t="2077" r="5422"/>
          <a:stretch>
            <a:fillRect/>
          </a:stretch>
        </p:blipFill>
        <p:spPr bwMode="auto">
          <a:xfrm>
            <a:off x="0" y="1071546"/>
            <a:ext cx="5000628" cy="3062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 l="5838" t="2078" r="6590"/>
          <a:stretch>
            <a:fillRect/>
          </a:stretch>
        </p:blipFill>
        <p:spPr bwMode="auto">
          <a:xfrm>
            <a:off x="2071670" y="2714620"/>
            <a:ext cx="4929190" cy="3097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7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21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9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9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5" grpId="0" build="p"/>
      <p:bldP spid="7" grpId="0"/>
      <p:bldP spid="7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F:\fIVLMvAtk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90" y="1428736"/>
            <a:ext cx="3857620" cy="4114766"/>
          </a:xfrm>
          <a:prstGeom prst="rect">
            <a:avLst/>
          </a:prstGeom>
          <a:noFill/>
        </p:spPr>
      </p:pic>
      <p:pic>
        <p:nvPicPr>
          <p:cNvPr id="6" name="Picture 3" descr="F:\voq7-Q5nbRE.jpg"/>
          <p:cNvPicPr>
            <a:picLocks noChangeAspect="1" noChangeArrowheads="1"/>
          </p:cNvPicPr>
          <p:nvPr/>
        </p:nvPicPr>
        <p:blipFill>
          <a:blip r:embed="rId3" cstate="print"/>
          <a:srcRect l="12500" t="8709" r="14285" b="9424"/>
          <a:stretch>
            <a:fillRect/>
          </a:stretch>
        </p:blipFill>
        <p:spPr bwMode="auto">
          <a:xfrm>
            <a:off x="4786314" y="1313738"/>
            <a:ext cx="3714776" cy="4258402"/>
          </a:xfrm>
          <a:prstGeom prst="rect">
            <a:avLst/>
          </a:prstGeom>
          <a:noFill/>
        </p:spPr>
      </p:pic>
      <p:pic>
        <p:nvPicPr>
          <p:cNvPr id="7" name="Picture 5" descr="F:\6aEktTGUzW0.jpg"/>
          <p:cNvPicPr>
            <a:picLocks noChangeAspect="1" noChangeArrowheads="1"/>
          </p:cNvPicPr>
          <p:nvPr/>
        </p:nvPicPr>
        <p:blipFill>
          <a:blip r:embed="rId4" cstate="print"/>
          <a:srcRect l="4018" t="16791" r="13616" b="28638"/>
          <a:stretch>
            <a:fillRect/>
          </a:stretch>
        </p:blipFill>
        <p:spPr bwMode="auto">
          <a:xfrm>
            <a:off x="2285984" y="2071678"/>
            <a:ext cx="4357718" cy="2763431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1071538" y="5643578"/>
            <a:ext cx="6786610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За 2 года педагогами создано более 10 сетевых сообществ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" y="214290"/>
            <a:ext cx="9144000" cy="1285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Результативность программы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«Школа педагогического успеха» </a:t>
            </a:r>
            <a:b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</a:b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mph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cs typeface="Times New Roman" pitchFamily="18" charset="0"/>
              </a:rPr>
              <a:t>Рост профессионального мастерства напрямую влияет на повышение качества образования</a:t>
            </a:r>
            <a:endParaRPr lang="ru-RU" sz="32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5643578"/>
            <a:ext cx="9144000" cy="1214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22 призера и победителя творческих конкурсов всероссийского и международного конкурсов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детское объединение «Окно в природу»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(И.А. </a:t>
            </a:r>
            <a:r>
              <a:rPr kumimoji="0" lang="ru-RU" sz="2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Монастырчук</a:t>
            </a:r>
            <a:r>
              <a:rPr kumimoji="0" lang="ru-RU" sz="2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, педагог высшей квалификационной категории)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1" name="Picture 3" descr="C:\Documents and Settings\Зоя\Рабочий стол\ДДТ 60 кружки\окно в природу.jpg"/>
          <p:cNvPicPr>
            <a:picLocks noChangeAspect="1" noChangeArrowheads="1"/>
          </p:cNvPicPr>
          <p:nvPr/>
        </p:nvPicPr>
        <p:blipFill>
          <a:blip r:embed="rId3" cstate="print"/>
          <a:srcRect t="21576"/>
          <a:stretch>
            <a:fillRect/>
          </a:stretch>
        </p:blipFill>
        <p:spPr bwMode="auto">
          <a:xfrm>
            <a:off x="2143108" y="1285860"/>
            <a:ext cx="4357718" cy="4575752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6010268"/>
            <a:ext cx="9144000" cy="847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Т</a:t>
            </a:r>
            <a:r>
              <a:rPr lang="ru-RU" b="1" dirty="0" err="1" smtClean="0">
                <a:cs typeface="Times New Roman" pitchFamily="18" charset="0"/>
              </a:rPr>
              <a:t>анцевальный</a:t>
            </a:r>
            <a:r>
              <a:rPr lang="ru-RU" b="1" dirty="0" smtClean="0">
                <a:cs typeface="Times New Roman" pitchFamily="18" charset="0"/>
              </a:rPr>
              <a:t> коллектив «Грация» - лауреаты 3 степени </a:t>
            </a:r>
          </a:p>
          <a:p>
            <a:pPr lvl="0" algn="ctr">
              <a:buNone/>
            </a:pPr>
            <a:r>
              <a:rPr lang="ru-RU" b="1" dirty="0" smtClean="0">
                <a:cs typeface="Times New Roman" pitchFamily="18" charset="0"/>
              </a:rPr>
              <a:t>международного конкурса «Детство цвета апельсина»</a:t>
            </a:r>
          </a:p>
          <a:p>
            <a:pPr algn="ctr">
              <a:buNone/>
            </a:pPr>
            <a:r>
              <a:rPr lang="ru-RU" b="1" dirty="0" smtClean="0">
                <a:cs typeface="Times New Roman" pitchFamily="18" charset="0"/>
              </a:rPr>
              <a:t>(Л.А. Кузьминова, педагог первой квалификационной категории)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2" name="Picture 4" descr="C:\Documents and Settings\Зоя\Рабочий стол\ДДТ 60 кружки\гра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14422"/>
            <a:ext cx="6215106" cy="4655680"/>
          </a:xfrm>
          <a:prstGeom prst="rect">
            <a:avLst/>
          </a:prstGeom>
          <a:noFill/>
        </p:spPr>
      </p:pic>
      <p:pic>
        <p:nvPicPr>
          <p:cNvPr id="2054" name="Picture 6" descr="C:\Documents and Settings\Зоя\Рабочий стол\ДДТ 60 кружки\смурфы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 t="19043"/>
          <a:stretch>
            <a:fillRect/>
          </a:stretch>
        </p:blipFill>
        <p:spPr bwMode="auto">
          <a:xfrm>
            <a:off x="714348" y="1214422"/>
            <a:ext cx="7626643" cy="4630720"/>
          </a:xfrm>
          <a:prstGeom prst="rect">
            <a:avLst/>
          </a:prstGeom>
          <a:noFill/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0" y="5786454"/>
            <a:ext cx="9286940" cy="1285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buNone/>
            </a:pPr>
            <a:r>
              <a:rPr lang="ru-RU" b="1" dirty="0" smtClean="0">
                <a:cs typeface="Times New Roman" pitchFamily="18" charset="0"/>
              </a:rPr>
              <a:t>Вокальная группа  МБУДО ДДТ г.Донецка — </a:t>
            </a:r>
          </a:p>
          <a:p>
            <a:pPr lvl="0" algn="ctr">
              <a:buNone/>
            </a:pPr>
            <a:r>
              <a:rPr lang="ru-RU" b="1" dirty="0" smtClean="0">
                <a:cs typeface="Times New Roman" pitchFamily="18" charset="0"/>
              </a:rPr>
              <a:t>лауреаты 2 степени международного конкурса «Детство цвета апельсина», лауреаты областных </a:t>
            </a:r>
            <a:r>
              <a:rPr lang="ru-RU" b="1" dirty="0" err="1" smtClean="0">
                <a:cs typeface="Times New Roman" pitchFamily="18" charset="0"/>
              </a:rPr>
              <a:t>вконкурсов</a:t>
            </a:r>
            <a:r>
              <a:rPr lang="ru-RU" b="1" dirty="0" smtClean="0">
                <a:cs typeface="Times New Roman" pitchFamily="18" charset="0"/>
              </a:rPr>
              <a:t> вокального мастерства</a:t>
            </a:r>
          </a:p>
          <a:p>
            <a:pPr algn="ctr">
              <a:buNone/>
            </a:pPr>
            <a:r>
              <a:rPr lang="ru-RU" b="1" dirty="0" smtClean="0">
                <a:cs typeface="Times New Roman" pitchFamily="18" charset="0"/>
              </a:rPr>
              <a:t>(Т.Д. Игнатова, педагог высшей квалификационной категории)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0" y="6010268"/>
            <a:ext cx="9144000" cy="847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Команды КВН МБУДО ДДТ г.Донецка — чемпионы областной </a:t>
            </a:r>
            <a:r>
              <a:rPr lang="ru-RU" b="1" dirty="0" err="1" smtClean="0">
                <a:cs typeface="Times New Roman" pitchFamily="18" charset="0"/>
              </a:rPr>
              <a:t>юниор-лиги</a:t>
            </a:r>
            <a:r>
              <a:rPr lang="ru-RU" b="1" dirty="0" smtClean="0">
                <a:cs typeface="Times New Roman" pitchFamily="18" charset="0"/>
              </a:rPr>
              <a:t> КВН, чемпионы и призеры  областного фестиваля школьных команд КВН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(Е.А. Пугачева, педагог высшей квалификационной категории)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5" name="Picture 7" descr="F:\lNPxjkg0Z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85784" y="1214422"/>
            <a:ext cx="5588039" cy="3143272"/>
          </a:xfrm>
          <a:prstGeom prst="rect">
            <a:avLst/>
          </a:prstGeom>
          <a:noFill/>
        </p:spPr>
      </p:pic>
      <p:sp>
        <p:nvSpPr>
          <p:cNvPr id="16" name="Содержимое 2"/>
          <p:cNvSpPr txBox="1">
            <a:spLocks/>
          </p:cNvSpPr>
          <p:nvPr/>
        </p:nvSpPr>
        <p:spPr>
          <a:xfrm>
            <a:off x="0" y="5786430"/>
            <a:ext cx="9144000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4 призера международного фестиваля «Детство без границ»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 в детском объединении«Мир дизайна»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b="1" dirty="0" smtClean="0">
                <a:cs typeface="Times New Roman" pitchFamily="18" charset="0"/>
              </a:rPr>
              <a:t> (Лисянская Т.Н., педагог первой квалификационной категории)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F:\МУШТОВАТАЯ ЮЛИЯ  (Белка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285860"/>
            <a:ext cx="8001056" cy="4500594"/>
          </a:xfrm>
          <a:prstGeom prst="rect">
            <a:avLst/>
          </a:prstGeom>
          <a:noFill/>
        </p:spPr>
      </p:pic>
      <p:pic>
        <p:nvPicPr>
          <p:cNvPr id="2050" name="Picture 2" descr="F:\KBkVF8zY-ms.jpg"/>
          <p:cNvPicPr>
            <a:picLocks noChangeAspect="1" noChangeArrowheads="1"/>
          </p:cNvPicPr>
          <p:nvPr/>
        </p:nvPicPr>
        <p:blipFill>
          <a:blip r:embed="rId8" cstate="print"/>
          <a:srcRect t="15894"/>
          <a:stretch>
            <a:fillRect/>
          </a:stretch>
        </p:blipFill>
        <p:spPr bwMode="auto">
          <a:xfrm>
            <a:off x="4214810" y="2928934"/>
            <a:ext cx="4929190" cy="2766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xit" presetSubtype="4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0" dur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9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500"/>
                            </p:stCondLst>
                            <p:childTnLst>
                              <p:par>
                                <p:cTn id="88" presetID="24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9" dur="1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4" presetClass="exit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6" dur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0"/>
                            </p:stCondLst>
                            <p:childTnLst>
                              <p:par>
                                <p:cTn id="9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2" presetID="21" presetClass="emph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12" grpId="0"/>
      <p:bldP spid="12" grpId="1"/>
      <p:bldP spid="14" grpId="0"/>
      <p:bldP spid="14" grpId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4" y="285728"/>
            <a:ext cx="8786842" cy="1285884"/>
          </a:xfrm>
        </p:spPr>
        <p:txBody>
          <a:bodyPr>
            <a:normAutofit fontScale="77500" lnSpcReduction="2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Только</a:t>
            </a:r>
            <a:r>
              <a:rPr lang="ru-RU" sz="36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рядом</a:t>
            </a:r>
            <a:r>
              <a:rPr lang="ru-RU" sz="36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с</a:t>
            </a:r>
            <a:r>
              <a:rPr lang="ru-RU" sz="36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мастером</a:t>
            </a:r>
            <a:r>
              <a:rPr lang="ru-RU" sz="36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может вырасти другой мастер, воспитать личность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может только другая личность!</a:t>
            </a:r>
          </a:p>
          <a:p>
            <a:endParaRPr lang="ru-RU" b="1" dirty="0">
              <a:solidFill>
                <a:srgbClr val="0070C0"/>
              </a:solidFill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6" name="Picture 5" descr="C:\Documents and Settings\Зоя\Рабочий стол\ДДТ 60 кружки\IMG_0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3"/>
            <a:ext cx="4916204" cy="42210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4500562" cy="300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9590" y="4221088"/>
            <a:ext cx="426441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297</Words>
  <Application>Microsoft Office PowerPoint</Application>
  <PresentationFormat>Экран (4:3)</PresentationFormat>
  <Paragraphs>64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ПРОГРАММА «ШКОЛА ПЕДАГОГИЧЕСКОГО УСПЕХА»  МБУДО ДДТ г.Донецка  (авторы Кравцова С.Н., Интер О.В.)  </vt:lpstr>
      <vt:lpstr>ПРОГРАММА «ШКОЛА ПЕДАГОГИЧЕСКОГО УСПЕХА»</vt:lpstr>
      <vt:lpstr>Результативность программы  «Школа педагогического успеха»  </vt:lpstr>
      <vt:lpstr>Слайд 7</vt:lpstr>
      <vt:lpstr>Рост профессионального мастерства напрямую влияет на повышение качества образования</vt:lpstr>
      <vt:lpstr>Слайд 9</vt:lpstr>
    </vt:vector>
  </TitlesOfParts>
  <Company>ДДТ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</dc:creator>
  <cp:lastModifiedBy>1</cp:lastModifiedBy>
  <cp:revision>55</cp:revision>
  <dcterms:created xsi:type="dcterms:W3CDTF">2016-08-15T07:29:02Z</dcterms:created>
  <dcterms:modified xsi:type="dcterms:W3CDTF">2016-08-19T11:51:37Z</dcterms:modified>
</cp:coreProperties>
</file>